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88" r:id="rId11"/>
    <p:sldId id="301" r:id="rId12"/>
    <p:sldId id="272" r:id="rId13"/>
    <p:sldId id="277" r:id="rId14"/>
    <p:sldId id="295" r:id="rId15"/>
    <p:sldId id="280" r:id="rId16"/>
    <p:sldId id="276" r:id="rId17"/>
    <p:sldId id="283" r:id="rId18"/>
    <p:sldId id="284" r:id="rId19"/>
    <p:sldId id="285" r:id="rId20"/>
    <p:sldId id="286" r:id="rId21"/>
    <p:sldId id="287" r:id="rId22"/>
    <p:sldId id="299" r:id="rId23"/>
    <p:sldId id="289" r:id="rId24"/>
    <p:sldId id="290" r:id="rId25"/>
    <p:sldId id="291" r:id="rId26"/>
    <p:sldId id="292" r:id="rId27"/>
    <p:sldId id="302" r:id="rId28"/>
    <p:sldId id="293" r:id="rId29"/>
    <p:sldId id="296" r:id="rId30"/>
    <p:sldId id="294" r:id="rId31"/>
    <p:sldId id="303" r:id="rId32"/>
  </p:sldIdLst>
  <p:sldSz cx="12188825" cy="6858000"/>
  <p:notesSz cx="6858000" cy="9144000"/>
  <p:custDataLst>
    <p:tags r:id="rId35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92038" autoAdjust="0"/>
  </p:normalViewPr>
  <p:slideViewPr>
    <p:cSldViewPr showGuides="1">
      <p:cViewPr varScale="1">
        <p:scale>
          <a:sx n="61" d="100"/>
          <a:sy n="61" d="100"/>
        </p:scale>
        <p:origin x="668" y="6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26/01/2023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va commencer tout d’abord par vous introduire le sujet ensuite je vais rappeler le cahier de charges et comment on a géré le projet. La modélisation et la programmation seront par la suite avant de finir sur les résultats et validation.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551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a 10 moteurs actionneurs pour contrôler uniquement 6 degrés de libertés donc c’est un système sur-actionné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07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84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995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L'espace de travail du robot, qui décrit les positions accessibles pour l'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Söhne"/>
              </a:rPr>
              <a:t>effeteur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 en fonction des limites de mouvement de chaque articulation.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399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69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1218F2-E68D-4DE8-AB20-3C4C4DA35F2B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D6770C-AAA4-4B41-B0B5-A23497298051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FCC25D-6036-4218-95AC-95721C741D68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3C6EA7-49B0-4A10-9F94-5D7A4AA698C2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7758A5-0C1B-49DF-8C60-B7A52BDA0274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1E62AF-A6C9-4010-BD5E-713D53F513CD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907313-E8E9-4F16-8869-1EC63C63AB61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FEB805-B183-4646-B4D4-5836124000B9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CC88F34-9F5E-46E0-BA01-C9A0EFD38347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D1F620A-92C7-4C25-AB5C-E78C0AAB59D3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31B4A-378A-421B-BF2B-A724A65E21E8}" type="datetime1">
              <a:rPr lang="fr-FR" smtClean="0"/>
              <a:t>26/01/2023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796" y="2708920"/>
            <a:ext cx="10969943" cy="1800200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Navigation d’un robot mobile manipulateur pour l’impression 3D de matériaux </a:t>
            </a:r>
            <a:br>
              <a:rPr lang="fr-FR" sz="4000" dirty="0"/>
            </a:br>
            <a:r>
              <a:rPr lang="fr-FR" sz="4000" dirty="0"/>
              <a:t>(</a:t>
            </a:r>
            <a:r>
              <a:rPr lang="fr-FR" sz="4000" dirty="0" err="1"/>
              <a:t>Omniblue</a:t>
            </a:r>
            <a:r>
              <a:rPr lang="fr-FR" sz="4000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764" y="5105400"/>
            <a:ext cx="8532178" cy="1752600"/>
          </a:xfrm>
        </p:spPr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Haytham RABI &amp; Ayman MOUMMADI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Tuteurs : M.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Lakhal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Dherbomez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SE5-SA-Promotion 2020-2023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49526A-A6BA-9D4A-CEF8-953ED05C9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290996"/>
            <a:ext cx="48958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421E4B1D-27DF-1D7F-CF39-35FF419C9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63" y="290996"/>
            <a:ext cx="3237837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35228-D5C0-4605-BC63-868920E28F66}"/>
              </a:ext>
            </a:extLst>
          </p:cNvPr>
          <p:cNvSpPr/>
          <p:nvPr/>
        </p:nvSpPr>
        <p:spPr>
          <a:xfrm>
            <a:off x="3424435" y="1724414"/>
            <a:ext cx="5112568" cy="99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rgbClr val="56C5FF"/>
              </a:buClr>
              <a:buSzPts val="2000"/>
            </a:pPr>
            <a:r>
              <a:rPr lang="fr-FR" sz="3200" dirty="0">
                <a:solidFill>
                  <a:schemeClr val="lt1"/>
                </a:solidFill>
                <a:latin typeface="+mj-lt"/>
                <a:ea typeface="Aparajita"/>
                <a:cs typeface="Aparajita"/>
                <a:sym typeface="Aparajita"/>
              </a:rPr>
              <a:t>Soutenance finale  </a:t>
            </a:r>
          </a:p>
          <a:p>
            <a:pPr lvl="0" algn="ctr">
              <a:lnSpc>
                <a:spcPct val="90000"/>
              </a:lnSpc>
              <a:buClr>
                <a:srgbClr val="56C5FF"/>
              </a:buClr>
              <a:buSzPts val="2000"/>
            </a:pPr>
            <a:r>
              <a:rPr lang="fr-FR" sz="3200" dirty="0">
                <a:solidFill>
                  <a:schemeClr val="lt1"/>
                </a:solidFill>
                <a:latin typeface="+mj-lt"/>
                <a:ea typeface="Aparajita"/>
                <a:cs typeface="Aparajita"/>
                <a:sym typeface="Aparajita"/>
              </a:rPr>
              <a:t>Projet Ingénieur S9-SE5</a:t>
            </a:r>
          </a:p>
        </p:txBody>
      </p:sp>
    </p:spTree>
    <p:extLst>
      <p:ext uri="{BB962C8B-B14F-4D97-AF65-F5344CB8AC3E}">
        <p14:creationId xmlns:p14="http://schemas.microsoft.com/office/powerpoint/2010/main" val="298788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0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4.Programmation </a:t>
            </a:r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1014" y="1124744"/>
            <a:ext cx="10969943" cy="58519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Schéma bloc contrôle Base mobile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129" y="2795098"/>
            <a:ext cx="14001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39" y="3160614"/>
            <a:ext cx="4762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03" y="3135018"/>
            <a:ext cx="4762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436" y="3142747"/>
            <a:ext cx="2912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863436" y="3137998"/>
                <a:ext cx="358838" cy="51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fr-FR" sz="105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fr-FR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436" y="3137998"/>
                <a:ext cx="358838" cy="516232"/>
              </a:xfrm>
              <a:prstGeom prst="rect">
                <a:avLst/>
              </a:prstGeom>
              <a:blipFill rotWithShape="1">
                <a:blip r:embed="rId6"/>
                <a:stretch>
                  <a:fillRect l="-133898" t="-121429" r="-135593" b="-17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647" y="3241577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983" y="3136802"/>
            <a:ext cx="5810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05" y="3167768"/>
            <a:ext cx="4953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31" y="3148719"/>
            <a:ext cx="4762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17" y="3229682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128" y="5007081"/>
            <a:ext cx="110490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8"/>
          <a:stretch/>
        </p:blipFill>
        <p:spPr bwMode="auto">
          <a:xfrm>
            <a:off x="7493335" y="2316147"/>
            <a:ext cx="414435" cy="96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87" y="2435075"/>
            <a:ext cx="495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611" y="2435075"/>
            <a:ext cx="5048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01" y="3137998"/>
            <a:ext cx="4191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524" y="2444600"/>
            <a:ext cx="5238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01" t="-1463" r="6901" b="18485"/>
          <a:stretch/>
        </p:blipFill>
        <p:spPr bwMode="auto">
          <a:xfrm>
            <a:off x="4351943" y="2388881"/>
            <a:ext cx="419100" cy="88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23" y="2388881"/>
            <a:ext cx="5334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705" y="2420787"/>
            <a:ext cx="5334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9" y="2388881"/>
            <a:ext cx="5334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Arrow Connector 14"/>
          <p:cNvCxnSpPr>
            <a:stCxn id="2069" idx="3"/>
            <a:endCxn id="2068" idx="1"/>
          </p:cNvCxnSpPr>
          <p:nvPr/>
        </p:nvCxnSpPr>
        <p:spPr>
          <a:xfrm>
            <a:off x="1470517" y="3363032"/>
            <a:ext cx="17601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068" idx="3"/>
            <a:endCxn id="2066" idx="1"/>
          </p:cNvCxnSpPr>
          <p:nvPr/>
        </p:nvCxnSpPr>
        <p:spPr>
          <a:xfrm flipV="1">
            <a:off x="2122781" y="3363031"/>
            <a:ext cx="549324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66" idx="3"/>
          </p:cNvCxnSpPr>
          <p:nvPr/>
        </p:nvCxnSpPr>
        <p:spPr>
          <a:xfrm flipV="1">
            <a:off x="3167405" y="3362602"/>
            <a:ext cx="549324" cy="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308008" y="3362173"/>
            <a:ext cx="549324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63" idx="3"/>
            <a:endCxn id="2053" idx="1"/>
          </p:cNvCxnSpPr>
          <p:nvPr/>
        </p:nvCxnSpPr>
        <p:spPr>
          <a:xfrm>
            <a:off x="5120347" y="3374927"/>
            <a:ext cx="19859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53" idx="3"/>
            <a:endCxn id="2052" idx="1"/>
          </p:cNvCxnSpPr>
          <p:nvPr/>
        </p:nvCxnSpPr>
        <p:spPr>
          <a:xfrm>
            <a:off x="5795189" y="3374927"/>
            <a:ext cx="210940" cy="595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54493" y="3360792"/>
            <a:ext cx="549324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52" idx="3"/>
            <a:endCxn id="2054" idx="1"/>
          </p:cNvCxnSpPr>
          <p:nvPr/>
        </p:nvCxnSpPr>
        <p:spPr>
          <a:xfrm flipV="1">
            <a:off x="7406304" y="3377906"/>
            <a:ext cx="588499" cy="29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8471053" y="3366666"/>
            <a:ext cx="588499" cy="29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9469601" y="3369646"/>
            <a:ext cx="39383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10115992" y="3362602"/>
            <a:ext cx="588499" cy="29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52" idx="2"/>
          </p:cNvCxnSpPr>
          <p:nvPr/>
        </p:nvCxnSpPr>
        <p:spPr>
          <a:xfrm flipH="1">
            <a:off x="6706216" y="3966673"/>
            <a:ext cx="1" cy="1369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071" idx="3"/>
          </p:cNvCxnSpPr>
          <p:nvPr/>
        </p:nvCxnSpPr>
        <p:spPr>
          <a:xfrm flipH="1">
            <a:off x="5859028" y="5335693"/>
            <a:ext cx="875131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2069" idx="2"/>
          </p:cNvCxnSpPr>
          <p:nvPr/>
        </p:nvCxnSpPr>
        <p:spPr>
          <a:xfrm flipV="1">
            <a:off x="1337167" y="3496382"/>
            <a:ext cx="0" cy="18393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10225525" y="3360792"/>
            <a:ext cx="1" cy="2613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 flipV="1">
            <a:off x="1884656" y="5974614"/>
            <a:ext cx="8340871" cy="151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1884656" y="5327044"/>
            <a:ext cx="2869473" cy="86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4986997" y="3496382"/>
            <a:ext cx="0" cy="8267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7235672" y="3965945"/>
            <a:ext cx="2" cy="357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986997" y="4323181"/>
            <a:ext cx="22486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337169" y="5327044"/>
            <a:ext cx="547487" cy="357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BFB1C8-9337-393C-9268-AFFFADDBE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039" y="2060848"/>
            <a:ext cx="3407614" cy="169947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fr-FR" dirty="0" err="1">
                <a:solidFill>
                  <a:srgbClr val="FF0000"/>
                </a:solidFill>
                <a:effectLst/>
                <a:latin typeface="Calibri"/>
                <a:ea typeface="Calibri"/>
                <a:cs typeface="Times New Roman"/>
              </a:rPr>
              <a:t>Odometry</a:t>
            </a:r>
            <a:endParaRPr lang="fr-FR" dirty="0">
              <a:solidFill>
                <a:srgbClr val="FF0000"/>
              </a:solidFill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FF0000"/>
                </a:solidFill>
                <a:effectLst/>
                <a:latin typeface="Calibri"/>
                <a:ea typeface="Calibri"/>
                <a:cs typeface="Times New Roman"/>
              </a:rPr>
              <a:t>                                       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7F722-0B68-5F38-5706-EC612D85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0932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10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53529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0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4.Programmation </a:t>
            </a:r>
            <a:endParaRPr lang="fr-FR" dirty="0"/>
          </a:p>
        </p:txBody>
      </p:sp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42"/>
          <p:cNvSpPr>
            <a:spLocks noChangeArrowheads="1"/>
          </p:cNvSpPr>
          <p:nvPr/>
        </p:nvSpPr>
        <p:spPr bwMode="auto">
          <a:xfrm>
            <a:off x="457200" y="45720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56025" algn="l"/>
              </a:tabLst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115" name="Picture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1196752"/>
            <a:ext cx="8782050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3163962" y="6218570"/>
            <a:ext cx="5662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Organigramme de la programmation de la base mobile 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742484" y="2996952"/>
            <a:ext cx="3456384" cy="3096344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FF0000"/>
                </a:solidFill>
                <a:effectLst/>
                <a:latin typeface="Calibri"/>
                <a:ea typeface="Calibri"/>
                <a:cs typeface="Times New Roman"/>
              </a:rPr>
              <a:t>Bas niveau  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FF0000"/>
                </a:solidFill>
                <a:effectLst/>
                <a:latin typeface="Calibri"/>
                <a:ea typeface="Calibri"/>
                <a:cs typeface="Times New Roman"/>
              </a:rPr>
              <a:t>(raspberry pi 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FF0000"/>
                </a:solidFill>
                <a:effectLst/>
                <a:latin typeface="Calibri"/>
                <a:ea typeface="Calibri"/>
                <a:cs typeface="Times New Roman"/>
              </a:rPr>
              <a:t>                                        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1701924" y="1565960"/>
            <a:ext cx="8568952" cy="4661778"/>
          </a:xfrm>
          <a:prstGeom prst="rect">
            <a:avLst/>
          </a:prstGeom>
          <a:noFill/>
          <a:ln w="31750">
            <a:solidFill>
              <a:schemeClr val="accent1">
                <a:lumMod val="100000"/>
                <a:lumOff val="0"/>
              </a:schemeClr>
            </a:solidFill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600" b="1" dirty="0">
                <a:solidFill>
                  <a:srgbClr val="0070C0"/>
                </a:solidFill>
                <a:effectLst/>
                <a:latin typeface="Calibri"/>
                <a:ea typeface="Calibri"/>
                <a:cs typeface="Times New Roman"/>
              </a:rPr>
              <a:t>ROS2 communication TCP/IP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latin typeface="Calibri"/>
                <a:ea typeface="Calibri"/>
                <a:cs typeface="Times New Roman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latin typeface="Calibri"/>
                <a:ea typeface="Calibri"/>
                <a:cs typeface="Times New Roman"/>
              </a:rPr>
              <a:t>                                      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latin typeface="Calibri"/>
                <a:ea typeface="Calibri"/>
                <a:cs typeface="Times New Roman"/>
              </a:rPr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CB05BE-393A-2A42-AD85-67BAACC4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7811" y="640080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11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20508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0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4.Programmation </a:t>
            </a:r>
            <a:endParaRPr lang="fr-F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66964" y="1484784"/>
            <a:ext cx="11376237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Architecture ROS2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" y="2636912"/>
            <a:ext cx="1207426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29DE57-A144-AA34-21BF-03E2DF7F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3399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12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32359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93812" y="2060848"/>
            <a:ext cx="11161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Test avec couple résistif (robot sur le sol) </a:t>
            </a:r>
          </a:p>
          <a:p>
            <a:r>
              <a:rPr lang="fr-FR" b="1" dirty="0"/>
              <a:t>- Une consigne de </a:t>
            </a:r>
            <a:r>
              <a:rPr lang="fr-FR" b="1" dirty="0">
                <a:solidFill>
                  <a:schemeClr val="accent1"/>
                </a:solidFill>
              </a:rPr>
              <a:t>Vx = 0.4 m/s </a:t>
            </a:r>
            <a:r>
              <a:rPr lang="fr-FR" b="1" dirty="0"/>
              <a:t>pendant 10 secs.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30916" y="1166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Base mobile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812" y="1412776"/>
            <a:ext cx="4951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3"/>
                </a:solidFill>
              </a:rPr>
              <a:t>Validation contrôle vitesse bas niveau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4" y="2780928"/>
            <a:ext cx="58483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8844935-43FA-86E4-9819-F7C78ED5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517" y="6546969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13</a:t>
            </a:fld>
            <a:endParaRPr lang="fr-FR" b="1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B97E84-6099-3CF2-62CC-EF928AE5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890" y="2788811"/>
            <a:ext cx="5920191" cy="376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93812" y="2060848"/>
            <a:ext cx="11161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Test avec et sans couple résistif </a:t>
            </a:r>
          </a:p>
          <a:p>
            <a:r>
              <a:rPr lang="fr-FR" b="1" dirty="0"/>
              <a:t>-Vitesse consigne </a:t>
            </a:r>
            <a:r>
              <a:rPr lang="fr-FR" b="1" dirty="0">
                <a:solidFill>
                  <a:schemeClr val="accent1"/>
                </a:solidFill>
              </a:rPr>
              <a:t>Vx = 0.3 m/s , </a:t>
            </a:r>
            <a:r>
              <a:rPr lang="fr-FR" b="1" dirty="0" err="1">
                <a:solidFill>
                  <a:schemeClr val="accent1"/>
                </a:solidFill>
              </a:rPr>
              <a:t>Vy</a:t>
            </a:r>
            <a:r>
              <a:rPr lang="fr-FR" b="1" dirty="0">
                <a:solidFill>
                  <a:schemeClr val="accent1"/>
                </a:solidFill>
              </a:rPr>
              <a:t> = 0.3 m/s et </a:t>
            </a:r>
            <a:r>
              <a:rPr lang="fr-FR" b="1" dirty="0" err="1">
                <a:solidFill>
                  <a:schemeClr val="accent1"/>
                </a:solidFill>
              </a:rPr>
              <a:t>Vphi</a:t>
            </a:r>
            <a:r>
              <a:rPr lang="fr-FR" b="1" dirty="0">
                <a:solidFill>
                  <a:schemeClr val="accent1"/>
                </a:solidFill>
              </a:rPr>
              <a:t> = 0 rd/s </a:t>
            </a:r>
            <a:r>
              <a:rPr lang="fr-FR" b="1" dirty="0"/>
              <a:t>pendant 10 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30916" y="1166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Base mobile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812" y="1412776"/>
            <a:ext cx="4951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3"/>
                </a:solidFill>
              </a:rPr>
              <a:t>Validation contrôle vitesse bas niveau</a:t>
            </a:r>
          </a:p>
        </p:txBody>
      </p:sp>
      <p:sp>
        <p:nvSpPr>
          <p:cNvPr id="3" name="Rectangle 2"/>
          <p:cNvSpPr/>
          <p:nvPr/>
        </p:nvSpPr>
        <p:spPr>
          <a:xfrm>
            <a:off x="693812" y="6309320"/>
            <a:ext cx="364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Avec couple résistif (robot sur le sol)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34572" y="6327854"/>
            <a:ext cx="349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Sans couple résistif (robot soulevé) </a:t>
            </a:r>
          </a:p>
        </p:txBody>
      </p:sp>
      <p:pic>
        <p:nvPicPr>
          <p:cNvPr id="10" name="Imag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852937"/>
            <a:ext cx="5793105" cy="3371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2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37" y="2852937"/>
            <a:ext cx="5708015" cy="3356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798268" y="3140968"/>
            <a:ext cx="360040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673375" y="3140968"/>
            <a:ext cx="360040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729373D-31D7-6D00-4282-2C05E374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7250" y="639934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14</a:t>
            </a:fld>
            <a:endParaRPr lang="fr-FR" b="1" noProof="0" dirty="0"/>
          </a:p>
        </p:txBody>
      </p:sp>
    </p:spTree>
    <p:extLst>
      <p:ext uri="{BB962C8B-B14F-4D97-AF65-F5344CB8AC3E}">
        <p14:creationId xmlns:p14="http://schemas.microsoft.com/office/powerpoint/2010/main" val="36247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630916" y="1166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Base mobile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33772" y="2132856"/>
            <a:ext cx="112332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b="1" dirty="0">
                <a:solidFill>
                  <a:srgbClr val="92D050"/>
                </a:solidFill>
              </a:rPr>
              <a:t>Validation : </a:t>
            </a:r>
          </a:p>
          <a:p>
            <a:r>
              <a:rPr lang="fr-FR" sz="2400" b="1" dirty="0"/>
              <a:t>=&gt; Contrôle de vitesse bas niveau </a:t>
            </a:r>
            <a:endParaRPr lang="fr-FR" sz="2400" dirty="0"/>
          </a:p>
          <a:p>
            <a:r>
              <a:rPr lang="fr-FR" sz="2400" b="1" dirty="0"/>
              <a:t>=&gt; Modèles cinématiques direct et inverse</a:t>
            </a:r>
            <a:endParaRPr lang="fr-FR" sz="2400" dirty="0"/>
          </a:p>
          <a:p>
            <a:endParaRPr lang="fr-FR" sz="2400" b="1" dirty="0"/>
          </a:p>
          <a:p>
            <a:pPr marL="342900" indent="-342900">
              <a:buFontTx/>
              <a:buChar char="-"/>
            </a:pPr>
            <a:r>
              <a:rPr lang="fr-FR" sz="2400" b="1" dirty="0">
                <a:solidFill>
                  <a:srgbClr val="FF0000"/>
                </a:solidFill>
              </a:rPr>
              <a:t>Problèmes :</a:t>
            </a:r>
          </a:p>
          <a:p>
            <a:r>
              <a:rPr lang="fr-FR" sz="2400" b="1" dirty="0"/>
              <a:t>=&gt; Problème d’adhérence au sol pour les mouvements latéraux</a:t>
            </a:r>
            <a:endParaRPr lang="fr-FR" sz="2400" dirty="0"/>
          </a:p>
          <a:p>
            <a:r>
              <a:rPr lang="fr-FR" sz="2400" b="1" dirty="0"/>
              <a:t>=&gt; Odométrie ne détecte pas les glissements</a:t>
            </a:r>
            <a:endParaRPr lang="fr-FR" sz="2400" dirty="0"/>
          </a:p>
          <a:p>
            <a:r>
              <a:rPr lang="fr-FR" sz="2400" b="1" dirty="0"/>
              <a:t>=&gt; Les glissements dus au contact roue/sol nécessitent un contrôle en position avec des capteurs absolus.</a:t>
            </a:r>
            <a:endParaRPr lang="fr-FR" sz="2400" dirty="0"/>
          </a:p>
        </p:txBody>
      </p:sp>
      <p:sp>
        <p:nvSpPr>
          <p:cNvPr id="15" name="Rectangle 14"/>
          <p:cNvSpPr/>
          <p:nvPr/>
        </p:nvSpPr>
        <p:spPr>
          <a:xfrm>
            <a:off x="693812" y="1412776"/>
            <a:ext cx="4951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3"/>
                </a:solidFill>
              </a:rPr>
              <a:t>Validation contrôle vitesse bas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928A60-EF46-A122-782A-2BAE8930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0956" y="630932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15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0523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630916" y="1166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Base mobile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3812" y="1412776"/>
            <a:ext cx="5692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3"/>
                </a:solidFill>
              </a:rPr>
              <a:t>Contrôle de position en utilisant l'</a:t>
            </a:r>
            <a:r>
              <a:rPr lang="fr-FR" sz="2400" dirty="0" err="1">
                <a:solidFill>
                  <a:schemeClr val="accent3"/>
                </a:solidFill>
              </a:rPr>
              <a:t>Optitrack</a:t>
            </a:r>
            <a:r>
              <a:rPr lang="fr-FR" sz="2400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941" y="2060848"/>
            <a:ext cx="2499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De A(0m,0m) vers B(1m,0m) vers C(1m,2m) vers D(0m,2m) vers A(0m,0m)</a:t>
            </a:r>
            <a:endParaRPr lang="fr-FR" sz="2400" dirty="0"/>
          </a:p>
        </p:txBody>
      </p:sp>
      <p:pic>
        <p:nvPicPr>
          <p:cNvPr id="7" name="Imag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54" y="1988840"/>
            <a:ext cx="8758101" cy="4536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723842-D0A6-D220-4EFA-24649C3E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0956" y="6525344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16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22505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630916" y="1166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Base mobile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3812" y="1412776"/>
            <a:ext cx="5692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3"/>
                </a:solidFill>
              </a:rPr>
              <a:t>Contrôle de position en utilisant l'</a:t>
            </a:r>
            <a:r>
              <a:rPr lang="fr-FR" sz="2400" dirty="0" err="1">
                <a:solidFill>
                  <a:schemeClr val="accent3"/>
                </a:solidFill>
              </a:rPr>
              <a:t>Optitrack</a:t>
            </a:r>
            <a:r>
              <a:rPr lang="fr-FR" sz="2400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549796" y="2132856"/>
            <a:ext cx="10427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De A(0m,0m) vers B(1m,0m) vers C(1m,2m) vers D(0m,2m) vers A(0m,0m)</a:t>
            </a:r>
            <a:endParaRPr lang="fr-FR" sz="2400" dirty="0"/>
          </a:p>
        </p:txBody>
      </p:sp>
      <p:pic>
        <p:nvPicPr>
          <p:cNvPr id="8" name="Imag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2767845"/>
            <a:ext cx="5558790" cy="378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36" y="2743397"/>
            <a:ext cx="59817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DF0B9F-01CA-348F-5C6B-645E0EC2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4654" y="649748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17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20472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630916" y="1166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Base mobile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3812" y="1412776"/>
            <a:ext cx="5985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3"/>
                </a:solidFill>
              </a:rPr>
              <a:t>Contrôle de trajectoire en utilisant l'</a:t>
            </a:r>
            <a:r>
              <a:rPr lang="fr-FR" sz="2400" dirty="0" err="1">
                <a:solidFill>
                  <a:schemeClr val="accent3"/>
                </a:solidFill>
              </a:rPr>
              <a:t>Optitrack</a:t>
            </a:r>
            <a:r>
              <a:rPr lang="fr-FR" sz="2400" dirty="0">
                <a:solidFill>
                  <a:schemeClr val="accent3"/>
                </a:solidFill>
              </a:rPr>
              <a:t> </a:t>
            </a:r>
          </a:p>
        </p:txBody>
      </p:sp>
      <p:pic>
        <p:nvPicPr>
          <p:cNvPr id="9" name="Image 7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2204865"/>
            <a:ext cx="5760640" cy="4320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8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13" y="2204866"/>
            <a:ext cx="5932749" cy="4320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 rot="19063242">
            <a:off x="3975322" y="2196337"/>
            <a:ext cx="871870" cy="20603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 rot="19063242">
            <a:off x="1705503" y="4030364"/>
            <a:ext cx="871870" cy="20603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C3C616-1C94-98A8-F8C2-C4E0615E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4654" y="6579541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18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30849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630916" y="1166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Base mobile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3812" y="1412776"/>
            <a:ext cx="5985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3"/>
                </a:solidFill>
              </a:rPr>
              <a:t>Contrôle de trajectoire en utilisant l'</a:t>
            </a:r>
            <a:r>
              <a:rPr lang="fr-FR" sz="2400" dirty="0" err="1">
                <a:solidFill>
                  <a:schemeClr val="accent3"/>
                </a:solidFill>
              </a:rPr>
              <a:t>Optitrack</a:t>
            </a:r>
            <a:r>
              <a:rPr lang="fr-FR" sz="2400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01846C-200A-D840-0AC7-4885D76B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8524" y="652534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19</a:t>
            </a:fld>
            <a:endParaRPr lang="fr-FR" sz="2000" b="1" noProof="0" dirty="0"/>
          </a:p>
        </p:txBody>
      </p:sp>
      <p:pic>
        <p:nvPicPr>
          <p:cNvPr id="4" name="IMG_60041082">
            <a:hlinkClick r:id="" action="ppaction://media"/>
            <a:extLst>
              <a:ext uri="{FF2B5EF4-FFF2-40B4-BE49-F238E27FC236}">
                <a16:creationId xmlns:a16="http://schemas.microsoft.com/office/drawing/2014/main" id="{94EB9B5A-AB24-1226-33E3-CAC37CE24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496" b="36046"/>
          <a:stretch/>
        </p:blipFill>
        <p:spPr>
          <a:xfrm>
            <a:off x="4006180" y="2189458"/>
            <a:ext cx="3735146" cy="348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2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04" y="7985"/>
            <a:ext cx="10969943" cy="1066800"/>
          </a:xfrm>
        </p:spPr>
        <p:txBody>
          <a:bodyPr/>
          <a:lstStyle/>
          <a:p>
            <a:r>
              <a:rPr lang="fr-FR" b="1" dirty="0"/>
              <a:t>Plan de la présentation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   Introduction et contextualisation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    Rappel cahier des charges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     Gestion du projet (Gantt , suivi, encadrement...)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     Modélisation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     Programmation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     Résultats et validation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F4AD66-2D40-3DB7-06BD-60AECB87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0932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2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352103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D35F61-7315-FB84-4A33-23B12EB51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3852" y="2204864"/>
            <a:ext cx="592438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+mj-lt"/>
              </a:rPr>
              <a:t>Plusieurs façons de programmer le robot via:</a:t>
            </a:r>
            <a:endParaRPr lang="fr-FR" dirty="0">
              <a:solidFill>
                <a:srgbClr val="FFFFFF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+mj-lt"/>
              </a:rPr>
              <a:t>ROS1</a:t>
            </a:r>
            <a:endParaRPr lang="fr-FR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+mj-lt"/>
              </a:rPr>
              <a:t>Modbus TCP</a:t>
            </a:r>
            <a:endParaRPr lang="fr-FR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i="0" u="none" strike="noStrike" dirty="0" err="1">
                <a:solidFill>
                  <a:srgbClr val="FFFFFF"/>
                </a:solidFill>
                <a:effectLst/>
                <a:latin typeface="+mj-lt"/>
              </a:rPr>
              <a:t>Niryo</a:t>
            </a:r>
            <a:r>
              <a:rPr lang="fr-FR" b="1" i="0" u="none" strike="noStrike" dirty="0">
                <a:solidFill>
                  <a:srgbClr val="FFFFFF"/>
                </a:solidFill>
                <a:effectLst/>
                <a:latin typeface="+mj-lt"/>
              </a:rPr>
              <a:t> Studio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+mj-lt"/>
              </a:rPr>
              <a:t>Notre choix s'est porté sur Modbus puisque l'utilisation des robots </a:t>
            </a:r>
            <a:r>
              <a:rPr lang="fr-FR" b="1" i="0" u="none" strike="noStrike" dirty="0" err="1">
                <a:solidFill>
                  <a:srgbClr val="FFFFFF"/>
                </a:solidFill>
                <a:effectLst/>
                <a:latin typeface="+mj-lt"/>
              </a:rPr>
              <a:t>Niryo</a:t>
            </a:r>
            <a:r>
              <a:rPr lang="fr-FR" b="1" i="0" u="none" strike="noStrike" dirty="0">
                <a:solidFill>
                  <a:srgbClr val="FFFFFF"/>
                </a:solidFill>
                <a:effectLst/>
                <a:latin typeface="+mj-lt"/>
              </a:rPr>
              <a:t> avec ROS2 n'est pas prévu .</a:t>
            </a:r>
            <a:endParaRPr lang="fr-FR" dirty="0">
              <a:solidFill>
                <a:srgbClr val="FFFFFF"/>
              </a:solidFill>
              <a:effectLst/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8" name="Image 7" descr="Une image contenant outil&#10;&#10;Description générée automatiquement">
            <a:extLst>
              <a:ext uri="{FF2B5EF4-FFF2-40B4-BE49-F238E27FC236}">
                <a16:creationId xmlns:a16="http://schemas.microsoft.com/office/drawing/2014/main" id="{E9FBDE65-ACCE-65D0-24B0-59421859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2204864"/>
            <a:ext cx="2806825" cy="2806825"/>
          </a:xfrm>
          <a:prstGeom prst="rect">
            <a:avLst/>
          </a:prstGeom>
          <a:noFill/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093784E-C82F-61D9-BEE7-C314AC0E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19664"/>
            <a:ext cx="838201" cy="276228"/>
          </a:xfrm>
        </p:spPr>
        <p:txBody>
          <a:bodyPr/>
          <a:lstStyle/>
          <a:p>
            <a:pPr>
              <a:spcAft>
                <a:spcPts val="600"/>
              </a:spcAft>
            </a:pPr>
            <a:fld id="{2A013F82-EE5E-44EE-A61D-E31C6657F26F}" type="slidenum">
              <a:rPr lang="fr-FR" sz="2000" b="1" noProof="0" smtClean="0"/>
              <a:pPr>
                <a:spcAft>
                  <a:spcPts val="600"/>
                </a:spcAft>
              </a:pPr>
              <a:t>20</a:t>
            </a:fld>
            <a:endParaRPr lang="fr-FR" sz="2000" b="1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341884" y="1412776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schemeClr val="accent3"/>
                </a:solidFill>
                <a:latin typeface="+mj-lt"/>
                <a:cs typeface="Arial" panose="020B0604020202020204" pitchFamily="34" charset="0"/>
              </a:rPr>
              <a:t>Niryo</a:t>
            </a:r>
            <a:r>
              <a:rPr lang="fr-FR" sz="2400" dirty="0">
                <a:solidFill>
                  <a:schemeClr val="accent3"/>
                </a:solidFill>
                <a:latin typeface="+mj-lt"/>
                <a:cs typeface="Arial" panose="020B0604020202020204" pitchFamily="34" charset="0"/>
              </a:rPr>
              <a:t> NED-Présentation du robot</a:t>
            </a:r>
          </a:p>
        </p:txBody>
      </p:sp>
    </p:spTree>
    <p:extLst>
      <p:ext uri="{BB962C8B-B14F-4D97-AF65-F5344CB8AC3E}">
        <p14:creationId xmlns:p14="http://schemas.microsoft.com/office/powerpoint/2010/main" val="2326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3AB8A49-9632-26AC-3CD6-6B52BD84F0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39" y="2758774"/>
            <a:ext cx="3255235" cy="1099170"/>
          </a:xfr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093784E-C82F-61D9-BEE7-C314AC0E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4972" y="6381328"/>
            <a:ext cx="838201" cy="276228"/>
          </a:xfrm>
        </p:spPr>
        <p:txBody>
          <a:bodyPr/>
          <a:lstStyle/>
          <a:p>
            <a:pPr>
              <a:spcAft>
                <a:spcPts val="600"/>
              </a:spcAft>
            </a:pPr>
            <a:fld id="{2A013F82-EE5E-44EE-A61D-E31C6657F26F}" type="slidenum">
              <a:rPr lang="fr-FR" sz="2000" b="1" noProof="0" smtClean="0"/>
              <a:pPr>
                <a:spcAft>
                  <a:spcPts val="600"/>
                </a:spcAft>
              </a:pPr>
              <a:t>21</a:t>
            </a:fld>
            <a:endParaRPr lang="fr-FR" sz="2000" b="1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4D7A0C-FFC4-55E3-5A52-8CFEC2A01F3B}"/>
              </a:ext>
            </a:extLst>
          </p:cNvPr>
          <p:cNvSpPr txBox="1">
            <a:spLocks/>
          </p:cNvSpPr>
          <p:nvPr/>
        </p:nvSpPr>
        <p:spPr>
          <a:xfrm>
            <a:off x="261764" y="1988840"/>
            <a:ext cx="828092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b="1" dirty="0">
                <a:solidFill>
                  <a:srgbClr val="FFFFFF"/>
                </a:solidFill>
                <a:latin typeface="+mj-lt"/>
              </a:rPr>
              <a:t>Exemple de type de messages des registres Modbus TCP:</a:t>
            </a:r>
            <a:endParaRPr lang="fr-FR" dirty="0">
              <a:solidFill>
                <a:srgbClr val="FFFFFF"/>
              </a:solidFill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173F94B-F6A8-6B67-F338-B8D2FE523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753044"/>
            <a:ext cx="4914900" cy="11049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FA757A-7115-3927-53F0-82D4A20D2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4165771"/>
            <a:ext cx="9191625" cy="77152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3812" y="30959"/>
            <a:ext cx="10969943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341884" y="1412776"/>
            <a:ext cx="4652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schemeClr val="accent3"/>
                </a:solidFill>
                <a:cs typeface="Arial" panose="020B0604020202020204" pitchFamily="34" charset="0"/>
              </a:rPr>
              <a:t>Niryo</a:t>
            </a:r>
            <a:r>
              <a:rPr lang="fr-FR" sz="2400" dirty="0">
                <a:solidFill>
                  <a:schemeClr val="accent3"/>
                </a:solidFill>
                <a:cs typeface="Arial" panose="020B0604020202020204" pitchFamily="34" charset="0"/>
              </a:rPr>
              <a:t> NED-Connexion Modbus TCP</a:t>
            </a:r>
          </a:p>
        </p:txBody>
      </p:sp>
    </p:spTree>
    <p:extLst>
      <p:ext uri="{BB962C8B-B14F-4D97-AF65-F5344CB8AC3E}">
        <p14:creationId xmlns:p14="http://schemas.microsoft.com/office/powerpoint/2010/main" val="163841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093784E-C82F-61D9-BEE7-C314AC0E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2344" y="6343831"/>
            <a:ext cx="838201" cy="276228"/>
          </a:xfrm>
        </p:spPr>
        <p:txBody>
          <a:bodyPr/>
          <a:lstStyle/>
          <a:p>
            <a:pPr>
              <a:spcAft>
                <a:spcPts val="600"/>
              </a:spcAft>
            </a:pPr>
            <a:fld id="{2A013F82-EE5E-44EE-A61D-E31C6657F26F}" type="slidenum">
              <a:rPr lang="fr-FR" sz="2000" b="1" noProof="0" smtClean="0"/>
              <a:pPr>
                <a:spcAft>
                  <a:spcPts val="600"/>
                </a:spcAft>
              </a:pPr>
              <a:t>22</a:t>
            </a:fld>
            <a:endParaRPr lang="fr-FR" sz="2000" b="1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4D7A0C-FFC4-55E3-5A52-8CFEC2A01F3B}"/>
              </a:ext>
            </a:extLst>
          </p:cNvPr>
          <p:cNvSpPr txBox="1">
            <a:spLocks/>
          </p:cNvSpPr>
          <p:nvPr/>
        </p:nvSpPr>
        <p:spPr>
          <a:xfrm>
            <a:off x="424340" y="1860176"/>
            <a:ext cx="11665296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b="1" dirty="0">
                <a:solidFill>
                  <a:srgbClr val="FFFFFF"/>
                </a:solidFill>
                <a:latin typeface="+mj-lt"/>
              </a:rPr>
              <a:t>But: </a:t>
            </a:r>
            <a:r>
              <a:rPr lang="fr-FR" sz="1800" b="1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C</a:t>
            </a:r>
            <a:r>
              <a:rPr lang="fr-FR" sz="1800" b="1" i="0" dirty="0">
                <a:effectLst/>
                <a:latin typeface="+mj-lt"/>
                <a:cs typeface="Arial" panose="020B0604020202020204" pitchFamily="34" charset="0"/>
              </a:rPr>
              <a:t>alculer les positions et orientations du centre d’outil</a:t>
            </a:r>
            <a:endParaRPr lang="fr-FR" sz="1800" b="1" dirty="0">
              <a:latin typeface="+mj-lt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fr-FR" sz="1800" dirty="0">
              <a:latin typeface="+mj-lt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fr-FR" sz="1800" dirty="0">
              <a:latin typeface="+mj-lt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fr-FR" sz="1600" b="1" i="0" dirty="0">
                <a:effectLst/>
                <a:latin typeface="+mj-lt"/>
                <a:cs typeface="Arial" panose="020B0604020202020204" pitchFamily="34" charset="0"/>
              </a:rPr>
              <a:t>Les positions relatives										 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fr-FR" sz="1600" b="1" i="0" dirty="0">
                <a:effectLst/>
                <a:latin typeface="+mj-lt"/>
                <a:cs typeface="Arial" panose="020B0604020202020204" pitchFamily="34" charset="0"/>
              </a:rPr>
              <a:t>et les orientations des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fr-FR" sz="1600" b="1" i="0" dirty="0">
                <a:effectLst/>
                <a:latin typeface="+mj-lt"/>
                <a:cs typeface="Arial" panose="020B0604020202020204" pitchFamily="34" charset="0"/>
              </a:rPr>
              <a:t> articulations</a:t>
            </a:r>
            <a:endParaRPr lang="fr-FR" sz="1600" b="1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FDDE73-148C-701C-F810-A3CED7525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3030935"/>
            <a:ext cx="714375" cy="1952625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2DEA5DF-F88D-972D-2958-0084BD11602E}"/>
              </a:ext>
            </a:extLst>
          </p:cNvPr>
          <p:cNvCxnSpPr>
            <a:cxnSpLocks/>
          </p:cNvCxnSpPr>
          <p:nvPr/>
        </p:nvCxnSpPr>
        <p:spPr>
          <a:xfrm>
            <a:off x="3718148" y="3917576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1C8B7BE-450F-66DE-BBAA-0D470A84FD77}"/>
              </a:ext>
            </a:extLst>
          </p:cNvPr>
          <p:cNvSpPr/>
          <p:nvPr/>
        </p:nvSpPr>
        <p:spPr>
          <a:xfrm>
            <a:off x="4599359" y="3353181"/>
            <a:ext cx="2301466" cy="11161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ACBB9C-939E-785C-2382-CBC63AB8BEB9}"/>
              </a:ext>
            </a:extLst>
          </p:cNvPr>
          <p:cNvSpPr txBox="1"/>
          <p:nvPr/>
        </p:nvSpPr>
        <p:spPr>
          <a:xfrm>
            <a:off x="4574748" y="3588245"/>
            <a:ext cx="251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Modèle géométrique direct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9C5A49C-A9E8-F585-32D9-91A7CDB75821}"/>
              </a:ext>
            </a:extLst>
          </p:cNvPr>
          <p:cNvCxnSpPr>
            <a:cxnSpLocks/>
          </p:cNvCxnSpPr>
          <p:nvPr/>
        </p:nvCxnSpPr>
        <p:spPr>
          <a:xfrm>
            <a:off x="7030516" y="3789040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2E32549-4685-A2CE-54AD-B7AD5888E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1" r="5487"/>
          <a:stretch/>
        </p:blipFill>
        <p:spPr>
          <a:xfrm>
            <a:off x="8011696" y="2932016"/>
            <a:ext cx="1008112" cy="195845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547619D-B587-75DC-048B-F4601C84E770}"/>
              </a:ext>
            </a:extLst>
          </p:cNvPr>
          <p:cNvSpPr txBox="1"/>
          <p:nvPr/>
        </p:nvSpPr>
        <p:spPr>
          <a:xfrm>
            <a:off x="9120471" y="3618854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fr-FR" sz="1600" b="1" dirty="0">
                <a:cs typeface="Arial" panose="020B0604020202020204" pitchFamily="34" charset="0"/>
              </a:rPr>
              <a:t>L</a:t>
            </a:r>
            <a:r>
              <a:rPr lang="fr-FR" sz="1600" b="1" i="0" dirty="0">
                <a:effectLst/>
                <a:cs typeface="Arial" panose="020B0604020202020204" pitchFamily="34" charset="0"/>
              </a:rPr>
              <a:t>es positions et orientations du centre d’outil</a:t>
            </a:r>
            <a:endParaRPr lang="fr-FR" sz="1600" b="1" dirty="0"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1341884" y="1318720"/>
            <a:ext cx="4309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schemeClr val="accent3"/>
                </a:solidFill>
                <a:cs typeface="Arial" panose="020B0604020202020204" pitchFamily="34" charset="0"/>
              </a:rPr>
              <a:t>Niryo</a:t>
            </a:r>
            <a:r>
              <a:rPr lang="fr-FR" sz="2400" dirty="0">
                <a:solidFill>
                  <a:schemeClr val="accent3"/>
                </a:solidFill>
                <a:cs typeface="Arial" panose="020B0604020202020204" pitchFamily="34" charset="0"/>
              </a:rPr>
              <a:t> NED-Modèle géométrique</a:t>
            </a:r>
          </a:p>
        </p:txBody>
      </p:sp>
      <p:pic>
        <p:nvPicPr>
          <p:cNvPr id="2" name="Image 1" descr="Une image contenant jouet&#10;&#10;Description générée automatiquement">
            <a:extLst>
              <a:ext uri="{FF2B5EF4-FFF2-40B4-BE49-F238E27FC236}">
                <a16:creationId xmlns:a16="http://schemas.microsoft.com/office/drawing/2014/main" id="{DF9EF45C-5B25-8A78-FD5A-3B2D16EB7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407986"/>
            <a:ext cx="2251628" cy="23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9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5A05954-1F59-53D4-4E81-A58E0E0AA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66" y="2795938"/>
            <a:ext cx="3423041" cy="3276600"/>
          </a:xfrm>
          <a:prstGeom prst="rect">
            <a:avLst/>
          </a:prstGeom>
          <a:noFill/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093784E-C82F-61D9-BEE7-C314AC0E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8948" y="6176471"/>
            <a:ext cx="1043608" cy="501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A013F82-EE5E-44EE-A61D-E31C6657F26F}" type="slidenum">
              <a:rPr lang="fr-FR" sz="2000" b="1" smtClean="0"/>
              <a:pPr>
                <a:spcAft>
                  <a:spcPts val="600"/>
                </a:spcAft>
              </a:pPr>
              <a:t>23</a:t>
            </a:fld>
            <a:endParaRPr lang="fr-FR" sz="1400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C5171B6-2329-8AC6-661C-8223031797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7119"/>
          <a:stretch/>
        </p:blipFill>
        <p:spPr>
          <a:xfrm>
            <a:off x="6494467" y="1921148"/>
            <a:ext cx="5031757" cy="42538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C2647A9-7B62-3040-52C4-3E4EF018D40F}"/>
              </a:ext>
            </a:extLst>
          </p:cNvPr>
          <p:cNvSpPr txBox="1"/>
          <p:nvPr/>
        </p:nvSpPr>
        <p:spPr>
          <a:xfrm>
            <a:off x="1925969" y="2060848"/>
            <a:ext cx="35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Enveloppe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du travail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selon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fr-FR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l’articulation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q1</a:t>
            </a:r>
          </a:p>
          <a:p>
            <a:pPr algn="ctr"/>
            <a:endParaRPr lang="fr-FR" sz="2000" dirty="0">
              <a:latin typeface="+mj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341884" y="1412776"/>
            <a:ext cx="4352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schemeClr val="accent3"/>
                </a:solidFill>
                <a:cs typeface="Arial" panose="020B0604020202020204" pitchFamily="34" charset="0"/>
              </a:rPr>
              <a:t>Niryo</a:t>
            </a:r>
            <a:r>
              <a:rPr lang="fr-FR" sz="2400" dirty="0">
                <a:solidFill>
                  <a:schemeClr val="accent3"/>
                </a:solidFill>
                <a:cs typeface="Arial" panose="020B0604020202020204" pitchFamily="34" charset="0"/>
              </a:rPr>
              <a:t> NED-Validation du modèle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EE5A83-3C14-1CDA-867E-EB3E0862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70" y="5639561"/>
            <a:ext cx="3702210" cy="3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227933521">
            <a:hlinkClick r:id="" action="ppaction://media"/>
            <a:extLst>
              <a:ext uri="{FF2B5EF4-FFF2-40B4-BE49-F238E27FC236}">
                <a16:creationId xmlns:a16="http://schemas.microsoft.com/office/drawing/2014/main" id="{E50E29CE-803D-1434-F8B7-9E6D736E8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9422"/>
          <a:stretch/>
        </p:blipFill>
        <p:spPr>
          <a:xfrm>
            <a:off x="6730303" y="476672"/>
            <a:ext cx="3468566" cy="5610283"/>
          </a:xfrm>
          <a:prstGeom prst="rect">
            <a:avLst/>
          </a:prstGeom>
          <a:noFill/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093784E-C82F-61D9-BEE7-C314AC0E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0956" y="6381328"/>
            <a:ext cx="838201" cy="27622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A013F82-EE5E-44EE-A61D-E31C6657F26F}" type="slidenum">
              <a:rPr lang="fr-FR" sz="2000" b="1" smtClean="0"/>
              <a:pPr>
                <a:spcAft>
                  <a:spcPts val="600"/>
                </a:spcAft>
              </a:pPr>
              <a:t>24</a:t>
            </a:fld>
            <a:endParaRPr lang="fr-FR" sz="2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72BC5B-534B-7567-468C-16EED8AB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737B45-8EC2-6071-3EB2-EE32A620EBD1}"/>
              </a:ext>
            </a:extLst>
          </p:cNvPr>
          <p:cNvSpPr/>
          <p:nvPr/>
        </p:nvSpPr>
        <p:spPr>
          <a:xfrm>
            <a:off x="1388866" y="1313295"/>
            <a:ext cx="4352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schemeClr val="accent3"/>
                </a:solidFill>
                <a:cs typeface="Arial" panose="020B0604020202020204" pitchFamily="34" charset="0"/>
              </a:rPr>
              <a:t>Niryo</a:t>
            </a:r>
            <a:r>
              <a:rPr lang="fr-FR" sz="2400" dirty="0">
                <a:solidFill>
                  <a:schemeClr val="accent3"/>
                </a:solidFill>
                <a:cs typeface="Arial" panose="020B0604020202020204" pitchFamily="34" charset="0"/>
              </a:rPr>
              <a:t> NED-Validation du modèle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B29154-6DF3-5BD7-74AA-937C8106A0F3}"/>
              </a:ext>
            </a:extLst>
          </p:cNvPr>
          <p:cNvSpPr txBox="1"/>
          <p:nvPr/>
        </p:nvSpPr>
        <p:spPr>
          <a:xfrm>
            <a:off x="981844" y="19904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Calibration + trajectoire ci-dessous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B1115FD-2C9A-B584-BE3C-F08BEB9B4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2644758"/>
            <a:ext cx="2543429" cy="2434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10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093784E-C82F-61D9-BEE7-C314AC0E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0956" y="6309320"/>
            <a:ext cx="946721" cy="34336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A013F82-EE5E-44EE-A61D-E31C6657F26F}" type="slidenum">
              <a:rPr lang="fr-FR" sz="2000" b="1" smtClean="0"/>
              <a:pPr>
                <a:spcAft>
                  <a:spcPts val="600"/>
                </a:spcAft>
              </a:pPr>
              <a:t>25</a:t>
            </a:fld>
            <a:endParaRPr lang="fr-FR" sz="20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2647A9-7B62-3040-52C4-3E4EF018D40F}"/>
              </a:ext>
            </a:extLst>
          </p:cNvPr>
          <p:cNvSpPr txBox="1"/>
          <p:nvPr/>
        </p:nvSpPr>
        <p:spPr>
          <a:xfrm>
            <a:off x="1925969" y="2060848"/>
            <a:ext cx="35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Enveloppe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du travail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selon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fr-FR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l’articulation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q3</a:t>
            </a:r>
          </a:p>
          <a:p>
            <a:pPr algn="ctr"/>
            <a:endParaRPr lang="fr-FR" sz="2000" dirty="0">
              <a:latin typeface="+mj-lt"/>
            </a:endParaRPr>
          </a:p>
        </p:txBody>
      </p:sp>
      <p:pic>
        <p:nvPicPr>
          <p:cNvPr id="7" name="Image 6" descr="Une image contenant texte, transport, téléski, dessin au trait&#10;&#10;Description générée automatiquement">
            <a:extLst>
              <a:ext uri="{FF2B5EF4-FFF2-40B4-BE49-F238E27FC236}">
                <a16:creationId xmlns:a16="http://schemas.microsoft.com/office/drawing/2014/main" id="{9C124FD7-77CB-0B52-B40C-D0833FFF7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2852936"/>
            <a:ext cx="2286198" cy="30360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03F548-BFEF-2736-AA53-75D7795013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/>
          <a:stretch/>
        </p:blipFill>
        <p:spPr>
          <a:xfrm>
            <a:off x="6561956" y="2821590"/>
            <a:ext cx="4104456" cy="32055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93812" y="30959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5. Résultats et validation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388866" y="1313295"/>
            <a:ext cx="4352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schemeClr val="accent3"/>
                </a:solidFill>
                <a:cs typeface="Arial" panose="020B0604020202020204" pitchFamily="34" charset="0"/>
              </a:rPr>
              <a:t>Niryo</a:t>
            </a:r>
            <a:r>
              <a:rPr lang="fr-FR" sz="2400" dirty="0">
                <a:solidFill>
                  <a:schemeClr val="accent3"/>
                </a:solidFill>
                <a:cs typeface="Arial" panose="020B0604020202020204" pitchFamily="34" charset="0"/>
              </a:rPr>
              <a:t> NED-Validation du modèle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CC679FF-CE3A-ED43-255A-E5013B780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956" y="5858460"/>
            <a:ext cx="4104456" cy="3433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4C0983-C9A5-C1CB-FAFA-EE47A04D5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956" y="2240565"/>
            <a:ext cx="4104456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C13AB6-FF02-5649-9A5D-F991DDC3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0932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26</a:t>
            </a:fld>
            <a:endParaRPr lang="fr-FR" sz="2000" b="1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CE1285-B141-CF99-FB1A-9720D287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2" y="6896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Futurs travaux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113B8DE-88F7-0D7F-A7B1-C4ACD646E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4" y="1225150"/>
            <a:ext cx="10781682" cy="414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9236A-F208-24AC-C0FB-998C3A194C7A}"/>
              </a:ext>
            </a:extLst>
          </p:cNvPr>
          <p:cNvSpPr/>
          <p:nvPr/>
        </p:nvSpPr>
        <p:spPr>
          <a:xfrm>
            <a:off x="909836" y="1225150"/>
            <a:ext cx="6984776" cy="4032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1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6896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81844" y="1916832"/>
            <a:ext cx="3294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 du projet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4093" y="1916832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Apport du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EB68BE-8BBE-8F9D-016B-F2469EC1D6BE}"/>
              </a:ext>
            </a:extLst>
          </p:cNvPr>
          <p:cNvSpPr txBox="1"/>
          <p:nvPr/>
        </p:nvSpPr>
        <p:spPr>
          <a:xfrm>
            <a:off x="980303" y="2564904"/>
            <a:ext cx="41764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/>
              <a:t>Pannes survenues sur la base mobile</a:t>
            </a:r>
          </a:p>
          <a:p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/>
              <a:t>Spécifications techniques manquantes sur le bras manipulateur </a:t>
            </a:r>
            <a:r>
              <a:rPr lang="fr-FR" sz="2000" dirty="0" err="1"/>
              <a:t>Niryo</a:t>
            </a:r>
            <a:r>
              <a:rPr lang="fr-FR" sz="2000" dirty="0"/>
              <a:t> NED</a:t>
            </a:r>
          </a:p>
          <a:p>
            <a:endParaRPr lang="fr-FR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CC0417-49C6-8414-6608-1DC20D9E7AA4}"/>
              </a:ext>
            </a:extLst>
          </p:cNvPr>
          <p:cNvSpPr txBox="1"/>
          <p:nvPr/>
        </p:nvSpPr>
        <p:spPr>
          <a:xfrm>
            <a:off x="5944093" y="2564904"/>
            <a:ext cx="5256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/>
              <a:t>Savoir faire face aux imprévus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0" i="0" u="none" strike="noStrike" dirty="0">
                <a:solidFill>
                  <a:srgbClr val="FFFFFF"/>
                </a:solidFill>
                <a:effectLst/>
              </a:rPr>
              <a:t>Réaliser l'importance des outils de gestion de projet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00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0" i="0" u="none" strike="noStrike" dirty="0">
                <a:solidFill>
                  <a:srgbClr val="FFFFFF"/>
                </a:solidFill>
                <a:effectLst/>
              </a:rPr>
              <a:t>Avoir une certaine polyvalence</a:t>
            </a:r>
            <a:endParaRPr lang="fr-FR" sz="20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8D0A89-D9C4-5663-8A39-7282E4CC0C12}"/>
              </a:ext>
            </a:extLst>
          </p:cNvPr>
          <p:cNvSpPr txBox="1"/>
          <p:nvPr/>
        </p:nvSpPr>
        <p:spPr>
          <a:xfrm>
            <a:off x="693812" y="5965270"/>
            <a:ext cx="1024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Merci à nos tuteurs M. </a:t>
            </a:r>
            <a:r>
              <a:rPr lang="fr-FR" dirty="0" err="1"/>
              <a:t>Lakhal</a:t>
            </a:r>
            <a:r>
              <a:rPr lang="fr-FR" dirty="0"/>
              <a:t>, M. </a:t>
            </a:r>
            <a:r>
              <a:rPr lang="fr-FR" dirty="0" err="1"/>
              <a:t>Dherbomez</a:t>
            </a:r>
            <a:r>
              <a:rPr lang="fr-FR" dirty="0"/>
              <a:t> et M. Sanz Lopez  pour leur aide tout au long de ce projet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D9BB279-D260-1B49-A90B-8992AB6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912" y="6302881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27</a:t>
            </a:fld>
            <a:endParaRPr lang="fr-FR" b="1" noProof="0" dirty="0"/>
          </a:p>
        </p:txBody>
      </p:sp>
    </p:spTree>
    <p:extLst>
      <p:ext uri="{BB962C8B-B14F-4D97-AF65-F5344CB8AC3E}">
        <p14:creationId xmlns:p14="http://schemas.microsoft.com/office/powerpoint/2010/main" val="39739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F96C5F-3929-4A0B-4AAD-64ADE6AD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81328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28</a:t>
            </a:fld>
            <a:endParaRPr lang="fr-FR" b="1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21A71B-989A-09F8-9BD0-60B12DA0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2" y="6896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Annexe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0C7BB1-568B-8303-4609-C5E4C82A8452}"/>
              </a:ext>
            </a:extLst>
          </p:cNvPr>
          <p:cNvSpPr txBox="1"/>
          <p:nvPr/>
        </p:nvSpPr>
        <p:spPr>
          <a:xfrm>
            <a:off x="765820" y="1099994"/>
            <a:ext cx="997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de GANTT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2466E1-8101-5457-565D-3DDC1673D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56" y="1628800"/>
            <a:ext cx="7988711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6896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Introduction et contextualisation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92C07-6ED4-422B-1213-909DC397D6A4}"/>
              </a:ext>
            </a:extLst>
          </p:cNvPr>
          <p:cNvSpPr/>
          <p:nvPr/>
        </p:nvSpPr>
        <p:spPr>
          <a:xfrm>
            <a:off x="1341884" y="1124744"/>
            <a:ext cx="2710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3"/>
                </a:solidFill>
                <a:cs typeface="Arial" panose="020B0604020202020204" pitchFamily="34" charset="0"/>
              </a:rPr>
              <a:t>Fabrication additive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79C431-EA26-4235-FDF6-9BA6684C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81328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3</a:t>
            </a:fld>
            <a:endParaRPr lang="fr-FR" b="1" noProof="0" dirty="0"/>
          </a:p>
        </p:txBody>
      </p:sp>
      <p:pic>
        <p:nvPicPr>
          <p:cNvPr id="5" name="Laboratoire_CRIStAL_-_Projet_MATRICE_-_These_Othman_Lakhal_Trim (1)">
            <a:hlinkClick r:id="" action="ppaction://media"/>
            <a:extLst>
              <a:ext uri="{FF2B5EF4-FFF2-40B4-BE49-F238E27FC236}">
                <a16:creationId xmlns:a16="http://schemas.microsoft.com/office/drawing/2014/main" id="{C6DC5ECE-C410-00E0-4FDA-8C195BF90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956" y="1772816"/>
            <a:ext cx="7546245" cy="42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027" y="0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1. Cahier de charges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61764" y="1352189"/>
            <a:ext cx="1173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u="sng" dirty="0">
                <a:solidFill>
                  <a:schemeClr val="accent3"/>
                </a:solidFill>
                <a:latin typeface="+mj-lt"/>
              </a:rPr>
              <a:t>Objectif : </a:t>
            </a:r>
            <a:r>
              <a:rPr lang="fr-FR" sz="2000" b="1" dirty="0">
                <a:latin typeface="+mj-lt"/>
              </a:rPr>
              <a:t>Développer un robot mobile manipulateur pour l’impression  3D de matériaux </a:t>
            </a:r>
            <a:r>
              <a:rPr lang="fr-FR" sz="2000" b="1" dirty="0">
                <a:solidFill>
                  <a:schemeClr val="accent3"/>
                </a:solidFill>
                <a:latin typeface="+mj-lt"/>
              </a:rPr>
              <a:t>« </a:t>
            </a:r>
            <a:r>
              <a:rPr lang="fr-FR" sz="2000" b="1" dirty="0" err="1">
                <a:solidFill>
                  <a:schemeClr val="accent3"/>
                </a:solidFill>
                <a:latin typeface="+mj-lt"/>
              </a:rPr>
              <a:t>Omniblue</a:t>
            </a:r>
            <a:r>
              <a:rPr lang="fr-FR" sz="2000" b="1" dirty="0">
                <a:solidFill>
                  <a:schemeClr val="accent3"/>
                </a:solidFill>
                <a:latin typeface="+mj-lt"/>
              </a:rPr>
              <a:t> »</a:t>
            </a:r>
            <a:endParaRPr lang="fr-FR" sz="20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280" y="2382347"/>
            <a:ext cx="1147781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</a:rPr>
              <a:t>Problématique : </a:t>
            </a:r>
            <a:endParaRPr lang="fr-FR" sz="2000" dirty="0">
              <a:solidFill>
                <a:srgbClr val="FF0000"/>
              </a:solidFill>
            </a:endParaRPr>
          </a:p>
          <a:p>
            <a:endParaRPr lang="fr-FR" sz="2000" b="1" dirty="0"/>
          </a:p>
          <a:p>
            <a:r>
              <a:rPr lang="fr-FR" sz="2000" b="1" dirty="0">
                <a:solidFill>
                  <a:schemeClr val="accent4"/>
                </a:solidFill>
              </a:rPr>
              <a:t>Scientifique : </a:t>
            </a:r>
            <a:r>
              <a:rPr lang="fr-FR" sz="2000" b="1" dirty="0"/>
              <a:t>Modélisation et contrôle du robot mobile manipulateur hyper redondant</a:t>
            </a:r>
            <a:r>
              <a:rPr lang="fr-FR" sz="2000" dirty="0"/>
              <a:t>/</a:t>
            </a:r>
            <a:r>
              <a:rPr lang="fr-FR" sz="2000" b="1" dirty="0"/>
              <a:t>Sur-actionné</a:t>
            </a:r>
          </a:p>
          <a:p>
            <a:endParaRPr lang="fr-FR" sz="2000" dirty="0"/>
          </a:p>
          <a:p>
            <a:r>
              <a:rPr lang="fr-FR" sz="2000" b="1" dirty="0">
                <a:solidFill>
                  <a:schemeClr val="accent4"/>
                </a:solidFill>
              </a:rPr>
              <a:t>Technique : </a:t>
            </a:r>
            <a:r>
              <a:rPr lang="fr-FR" sz="2000" b="1" dirty="0"/>
              <a:t>Rendre le système compatible au ROS2 et implémentation de l’algorithme de contrôle</a:t>
            </a:r>
            <a:endParaRPr lang="fr-FR" sz="2000" dirty="0"/>
          </a:p>
          <a:p>
            <a:br>
              <a:rPr lang="fr-FR" dirty="0"/>
            </a:b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05780" y="4581128"/>
            <a:ext cx="111730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u="sng" dirty="0">
                <a:solidFill>
                  <a:schemeClr val="accent4"/>
                </a:solidFill>
              </a:rPr>
              <a:t>Méthodologie:</a:t>
            </a:r>
          </a:p>
          <a:p>
            <a:endParaRPr lang="fr-FR" sz="2000" dirty="0">
              <a:solidFill>
                <a:schemeClr val="accent4"/>
              </a:solidFill>
            </a:endParaRPr>
          </a:p>
          <a:p>
            <a:r>
              <a:rPr lang="fr-FR" sz="2000" b="1" dirty="0"/>
              <a:t>1. Modélisation cinématique de la base mobile et géométrique du bras manipulateur.</a:t>
            </a:r>
            <a:endParaRPr lang="fr-FR" sz="2000" dirty="0"/>
          </a:p>
          <a:p>
            <a:r>
              <a:rPr lang="fr-FR" sz="2000" b="1" dirty="0"/>
              <a:t>2. Développement d'un algorithme de contrôle de la base et du bras avec ROS2.</a:t>
            </a:r>
            <a:endParaRPr lang="fr-FR" sz="2000" dirty="0"/>
          </a:p>
          <a:p>
            <a:r>
              <a:rPr lang="fr-FR" sz="2000" b="1" dirty="0"/>
              <a:t>3. Développement d'un algorithme de contrôle en simultané.</a:t>
            </a:r>
            <a:endParaRPr lang="fr-FR" sz="2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C97B0A-9D50-DEBF-28C8-DD40C44A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0932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4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2329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0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2.Déroulement du projet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551ACB-8B7C-0C5D-AAA1-07B51D80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86" y="1844824"/>
            <a:ext cx="9548452" cy="39606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D4C7271-0593-2337-6FAE-28CB9F8A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8" y="2974861"/>
            <a:ext cx="1819275" cy="3429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05C261-C5BE-C6FD-F3C9-5D2B22656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9" y="3504706"/>
            <a:ext cx="2047875" cy="3143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3F3945-8BBC-DC41-048B-92090578A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79" y="3962466"/>
            <a:ext cx="2305050" cy="4286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4D8612-66D7-8016-7C50-4F180B800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79" y="4491341"/>
            <a:ext cx="3272069" cy="3675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5AD47CE-5D20-6E26-284D-251296812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185" y="1416199"/>
            <a:ext cx="7505700" cy="4286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D0B9FA0-FC45-665E-6366-67A7C530F0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0752" y="2930529"/>
            <a:ext cx="189594" cy="54508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D60DC7B-E763-8F26-0BD6-4C63F6604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6060" y="3389326"/>
            <a:ext cx="189594" cy="54508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C18CA0E-0781-E54D-C22A-24F562B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141" y="3904236"/>
            <a:ext cx="189594" cy="54508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4221399-BB28-3580-9268-EEAE0D0A39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3799" y="4391091"/>
            <a:ext cx="189594" cy="545083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458327C-E7F0-A936-ADA3-62C23778E9BE}"/>
              </a:ext>
            </a:extLst>
          </p:cNvPr>
          <p:cNvSpPr txBox="1"/>
          <p:nvPr/>
        </p:nvSpPr>
        <p:spPr>
          <a:xfrm>
            <a:off x="5385087" y="6072780"/>
            <a:ext cx="688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plus de détails, le diagramme de GANTT complet est en annexe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04C10FDA-E177-9208-1C8B-718E4E5D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03998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5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286011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0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3.Modélisation 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630916" y="1166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Base mobile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" b="1"/>
          <a:stretch/>
        </p:blipFill>
        <p:spPr bwMode="auto">
          <a:xfrm>
            <a:off x="549796" y="1702678"/>
            <a:ext cx="5824220" cy="4261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 rot="19219638">
            <a:off x="2608681" y="3808601"/>
            <a:ext cx="1327332" cy="133772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B2E25E4-E80E-222F-B1C9-6C755F102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226" y="141510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 : coins arrondis 3">
            <a:extLst>
              <a:ext uri="{FF2B5EF4-FFF2-40B4-BE49-F238E27FC236}">
                <a16:creationId xmlns:a16="http://schemas.microsoft.com/office/drawing/2014/main" id="{B5EB57B6-C962-097C-0915-61FA4815DBFE}"/>
              </a:ext>
            </a:extLst>
          </p:cNvPr>
          <p:cNvSpPr/>
          <p:nvPr/>
        </p:nvSpPr>
        <p:spPr>
          <a:xfrm>
            <a:off x="7713659" y="2604783"/>
            <a:ext cx="4115498" cy="8157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400" b="1" dirty="0">
                <a:solidFill>
                  <a:schemeClr val="tx1"/>
                </a:solidFill>
                <a:latin typeface="+mj-lt"/>
              </a:rPr>
              <a:t>Modèle cinématique inverse :</a:t>
            </a:r>
          </a:p>
        </p:txBody>
      </p:sp>
      <p:graphicFrame>
        <p:nvGraphicFramePr>
          <p:cNvPr id="11" name="Objet 1">
            <a:extLst>
              <a:ext uri="{FF2B5EF4-FFF2-40B4-BE49-F238E27FC236}">
                <a16:creationId xmlns:a16="http://schemas.microsoft.com/office/drawing/2014/main" id="{8E7B541F-6AB6-9E6B-093C-D58DD92963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78230" y="1599770"/>
          <a:ext cx="296862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215640" progId="Equation.3">
                  <p:embed/>
                </p:oleObj>
              </mc:Choice>
              <mc:Fallback>
                <p:oleObj name="Equation" r:id="rId3" imgW="774360" imgH="215640" progId="Equation.3">
                  <p:embed/>
                  <p:pic>
                    <p:nvPicPr>
                      <p:cNvPr id="11" name="Objet 1">
                        <a:extLst>
                          <a:ext uri="{FF2B5EF4-FFF2-40B4-BE49-F238E27FC236}">
                            <a16:creationId xmlns:a16="http://schemas.microsoft.com/office/drawing/2014/main" id="{8E7B541F-6AB6-9E6B-093C-D58DD92963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8230" y="1599770"/>
                        <a:ext cx="2968625" cy="890588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 : coins arrondis 4">
            <a:extLst>
              <a:ext uri="{FF2B5EF4-FFF2-40B4-BE49-F238E27FC236}">
                <a16:creationId xmlns:a16="http://schemas.microsoft.com/office/drawing/2014/main" id="{C8F02A0B-E398-7C2C-40E3-5FFF199E125D}"/>
              </a:ext>
            </a:extLst>
          </p:cNvPr>
          <p:cNvSpPr/>
          <p:nvPr/>
        </p:nvSpPr>
        <p:spPr>
          <a:xfrm>
            <a:off x="7792713" y="764109"/>
            <a:ext cx="4036444" cy="7539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Modèle cinématique direct :</a:t>
            </a: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327770CA-9665-E2DC-FEA4-454A681466A6}"/>
              </a:ext>
            </a:extLst>
          </p:cNvPr>
          <p:cNvSpPr/>
          <p:nvPr/>
        </p:nvSpPr>
        <p:spPr>
          <a:xfrm>
            <a:off x="7462564" y="4581128"/>
            <a:ext cx="3024336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Matrice de </a:t>
            </a:r>
            <a:r>
              <a:rPr lang="fr-FR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passage </a:t>
            </a:r>
            <a:r>
              <a:rPr lang="fr-FR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14" name="Objet 8">
            <a:extLst>
              <a:ext uri="{FF2B5EF4-FFF2-40B4-BE49-F238E27FC236}">
                <a16:creationId xmlns:a16="http://schemas.microsoft.com/office/drawing/2014/main" id="{B048DE72-7DA8-78C1-6978-B37C078032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05917" y="5589240"/>
          <a:ext cx="3224999" cy="1112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457200" progId="Equation.3">
                  <p:embed/>
                </p:oleObj>
              </mc:Choice>
              <mc:Fallback>
                <p:oleObj name="Equation" r:id="rId5" imgW="1143000" imgH="457200" progId="Equation.3">
                  <p:embed/>
                  <p:pic>
                    <p:nvPicPr>
                      <p:cNvPr id="14" name="Objet 8">
                        <a:extLst>
                          <a:ext uri="{FF2B5EF4-FFF2-40B4-BE49-F238E27FC236}">
                            <a16:creationId xmlns:a16="http://schemas.microsoft.com/office/drawing/2014/main" id="{B048DE72-7DA8-78C1-6978-B37C078032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5917" y="5589240"/>
                        <a:ext cx="3224999" cy="1112874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7417816" y="3508122"/>
          <a:ext cx="32131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38080" imgH="228600" progId="Equation.3">
                  <p:embed/>
                </p:oleObj>
              </mc:Choice>
              <mc:Fallback>
                <p:oleObj name="Equation" r:id="rId7" imgW="83808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7816" y="3508122"/>
                        <a:ext cx="3213100" cy="94297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4FBFE"/>
                          </a:gs>
                          <a:gs pos="74001">
                            <a:srgbClr val="99DAF3"/>
                          </a:gs>
                          <a:gs pos="83000">
                            <a:srgbClr val="99DAF3"/>
                          </a:gs>
                          <a:gs pos="100000">
                            <a:srgbClr val="BBE6F7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7E2883-9727-8B2C-A1E0-954AAE82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0956" y="6381328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6</a:t>
            </a:fld>
            <a:endParaRPr lang="fr-FR" b="1" noProof="0" dirty="0"/>
          </a:p>
        </p:txBody>
      </p:sp>
    </p:spTree>
    <p:extLst>
      <p:ext uri="{BB962C8B-B14F-4D97-AF65-F5344CB8AC3E}">
        <p14:creationId xmlns:p14="http://schemas.microsoft.com/office/powerpoint/2010/main" val="10754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0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3.Modélisation 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158650" y="133676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Bras manipulateur</a:t>
            </a:r>
          </a:p>
        </p:txBody>
      </p:sp>
      <p:pic>
        <p:nvPicPr>
          <p:cNvPr id="7" name="Image 6" descr="Une image contenant jouet&#10;&#10;Description générée automatiquement">
            <a:extLst>
              <a:ext uri="{FF2B5EF4-FFF2-40B4-BE49-F238E27FC236}">
                <a16:creationId xmlns:a16="http://schemas.microsoft.com/office/drawing/2014/main" id="{F67C35D5-E260-63E7-9F4D-3BC0353F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484784"/>
            <a:ext cx="3730781" cy="39604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B5535F0-AA9E-417F-F161-8BE74504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40" y="2276872"/>
            <a:ext cx="5857875" cy="208597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C569EA-0D9A-BA31-CAF2-CE68A807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4619" y="630932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7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293051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0"/>
            <a:ext cx="10969943" cy="1066800"/>
          </a:xfrm>
        </p:spPr>
        <p:txBody>
          <a:bodyPr>
            <a:normAutofit/>
          </a:bodyPr>
          <a:lstStyle/>
          <a:p>
            <a:r>
              <a:rPr lang="fr-FR" b="1" dirty="0"/>
              <a:t>L’environnement de travail</a:t>
            </a:r>
            <a:endParaRPr lang="fr-FR" dirty="0"/>
          </a:p>
        </p:txBody>
      </p:sp>
      <p:pic>
        <p:nvPicPr>
          <p:cNvPr id="5" name="Image 4" descr="Une image contenant intérieur, plafond, zone&#10;&#10;Description générée automatiquement">
            <a:extLst>
              <a:ext uri="{FF2B5EF4-FFF2-40B4-BE49-F238E27FC236}">
                <a16:creationId xmlns:a16="http://schemas.microsoft.com/office/drawing/2014/main" id="{4DD71C8A-B642-0CA9-697C-A7AC4EA79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5"/>
          <a:stretch/>
        </p:blipFill>
        <p:spPr>
          <a:xfrm>
            <a:off x="2659685" y="1066800"/>
            <a:ext cx="6869454" cy="5223235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48B2580-D8A3-BEFF-95F9-2E633C56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911" y="6290035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8</a:t>
            </a:fld>
            <a:endParaRPr lang="fr-FR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68782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32411"/>
            <a:ext cx="12188825" cy="1066800"/>
          </a:xfrm>
        </p:spPr>
        <p:txBody>
          <a:bodyPr>
            <a:normAutofit/>
          </a:bodyPr>
          <a:lstStyle/>
          <a:p>
            <a:r>
              <a:rPr lang="fr-FR" b="1" dirty="0"/>
              <a:t>Schéma descriptif du robot </a:t>
            </a:r>
            <a:r>
              <a:rPr lang="fr-FR" b="1" dirty="0" err="1"/>
              <a:t>Omniblue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6" y="1519237"/>
            <a:ext cx="10610852" cy="4083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371391A-A950-5BCB-B793-67B5B29F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630932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fr-FR" sz="2000" b="1" noProof="0" smtClean="0"/>
              <a:t>9</a:t>
            </a:fld>
            <a:endParaRPr lang="fr-FR" sz="2000" b="1" noProof="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67924D-8A1B-D940-417B-F24F52852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700808"/>
            <a:ext cx="493386" cy="9349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2EEBE6A-3DA7-3C27-788E-C1C6AD9DA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804" y="1988840"/>
            <a:ext cx="590550" cy="10382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C43878-2425-6303-87B2-4A607D51B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790" y="3560960"/>
            <a:ext cx="690661" cy="7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0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870</Words>
  <Application>Microsoft Office PowerPoint</Application>
  <PresentationFormat>Personnalisé</PresentationFormat>
  <Paragraphs>175</Paragraphs>
  <Slides>28</Slides>
  <Notes>6</Notes>
  <HiddenSlides>0</HiddenSlides>
  <MMClips>3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Söhne</vt:lpstr>
      <vt:lpstr>Times New Roman</vt:lpstr>
      <vt:lpstr>Wingdings</vt:lpstr>
      <vt:lpstr>Tunnel bleu numérique 16:9</vt:lpstr>
      <vt:lpstr>Equation</vt:lpstr>
      <vt:lpstr>Navigation d’un robot mobile manipulateur pour l’impression 3D de matériaux  (Omniblue)</vt:lpstr>
      <vt:lpstr>Plan de la présentation </vt:lpstr>
      <vt:lpstr>Introduction et contextualisation</vt:lpstr>
      <vt:lpstr>1. Cahier de charges</vt:lpstr>
      <vt:lpstr>2.Déroulement du projet</vt:lpstr>
      <vt:lpstr>3.Modélisation </vt:lpstr>
      <vt:lpstr>3.Modélisation </vt:lpstr>
      <vt:lpstr>L’environnement de travail</vt:lpstr>
      <vt:lpstr>Schéma descriptif du robot Omniblue</vt:lpstr>
      <vt:lpstr>4.Programmation </vt:lpstr>
      <vt:lpstr>4.Programmation </vt:lpstr>
      <vt:lpstr>4.Programmation </vt:lpstr>
      <vt:lpstr>5. Résultats et validation</vt:lpstr>
      <vt:lpstr>5. Résultats et validation</vt:lpstr>
      <vt:lpstr>5. Résultats et validation</vt:lpstr>
      <vt:lpstr>5. Résultats et validation</vt:lpstr>
      <vt:lpstr>5. Résultats et validation</vt:lpstr>
      <vt:lpstr>5. Résultats et validation</vt:lpstr>
      <vt:lpstr>5. Résultats et validation</vt:lpstr>
      <vt:lpstr>5. Résultats et validation</vt:lpstr>
      <vt:lpstr>Présentation PowerPoint</vt:lpstr>
      <vt:lpstr>5. Résultats et validation</vt:lpstr>
      <vt:lpstr>5. Résultats et validation</vt:lpstr>
      <vt:lpstr>5. Résultats et validation</vt:lpstr>
      <vt:lpstr>5. Résultats et validation</vt:lpstr>
      <vt:lpstr>Futurs travaux</vt:lpstr>
      <vt:lpstr>Conclusion</vt:lpstr>
      <vt:lpstr>Annexe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2020-01-03T10:10:44Z</dcterms:created>
  <dcterms:modified xsi:type="dcterms:W3CDTF">2023-01-26T09:26:52Z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